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3"/>
  </p:notesMasterIdLst>
  <p:sldIdLst>
    <p:sldId id="256" r:id="rId2"/>
    <p:sldId id="260" r:id="rId3"/>
    <p:sldId id="295" r:id="rId4"/>
    <p:sldId id="261" r:id="rId5"/>
    <p:sldId id="262" r:id="rId6"/>
    <p:sldId id="263" r:id="rId7"/>
    <p:sldId id="264" r:id="rId8"/>
    <p:sldId id="296" r:id="rId9"/>
    <p:sldId id="297" r:id="rId10"/>
    <p:sldId id="299" r:id="rId11"/>
    <p:sldId id="323" r:id="rId12"/>
    <p:sldId id="325" r:id="rId13"/>
    <p:sldId id="298" r:id="rId14"/>
    <p:sldId id="300" r:id="rId15"/>
    <p:sldId id="318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24" r:id="rId24"/>
    <p:sldId id="308" r:id="rId25"/>
    <p:sldId id="316" r:id="rId26"/>
    <p:sldId id="310" r:id="rId27"/>
    <p:sldId id="311" r:id="rId28"/>
    <p:sldId id="313" r:id="rId29"/>
    <p:sldId id="317" r:id="rId30"/>
    <p:sldId id="319" r:id="rId31"/>
    <p:sldId id="314" r:id="rId32"/>
    <p:sldId id="315" r:id="rId33"/>
    <p:sldId id="312" r:id="rId34"/>
    <p:sldId id="326" r:id="rId35"/>
    <p:sldId id="309" r:id="rId36"/>
    <p:sldId id="320" r:id="rId37"/>
    <p:sldId id="322" r:id="rId38"/>
    <p:sldId id="327" r:id="rId39"/>
    <p:sldId id="328" r:id="rId40"/>
    <p:sldId id="329" r:id="rId41"/>
    <p:sldId id="321" r:id="rId4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 autoAdjust="0"/>
    <p:restoredTop sz="94600" autoAdjust="0"/>
  </p:normalViewPr>
  <p:slideViewPr>
    <p:cSldViewPr>
      <p:cViewPr>
        <p:scale>
          <a:sx n="50" d="100"/>
          <a:sy n="50" d="100"/>
        </p:scale>
        <p:origin x="-1044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77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02C57-5ADC-4F49-A524-E83CF4FFCF68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E00A6-F68B-4CC7-9488-F5CF326F03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E00A6-F68B-4CC7-9488-F5CF326F033A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188A29-CE32-4C23-8CB2-7EB71B6C047F}" type="slidenum">
              <a:rPr lang="es-ES"/>
              <a:pPr/>
              <a:t>39</a:t>
            </a:fld>
            <a:endParaRPr lang="es-E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EF6CBF-70B8-4A43-8B7E-1C5C3687533C}" type="slidenum">
              <a:rPr lang="es-ES"/>
              <a:pPr/>
              <a:t>40</a:t>
            </a:fld>
            <a:endParaRPr lang="es-E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B3BEAC62-5281-41AD-BAC1-725518A6DA22}" type="datetimeFigureOut">
              <a:rPr lang="es-ES" smtClean="0"/>
              <a:pPr/>
              <a:t>29/05/2014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DA2ACA87-AB28-4705-B507-6AE046F47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Fisiolog&#237;a%202014\circulaci&#243;n%20Dr.%20Johnnathan%20Molina\use%20them.wmv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23728" y="2060848"/>
            <a:ext cx="6804248" cy="1143008"/>
          </a:xfrm>
        </p:spPr>
        <p:txBody>
          <a:bodyPr>
            <a:normAutofit/>
          </a:bodyPr>
          <a:lstStyle/>
          <a:p>
            <a:pPr algn="ctr"/>
            <a:r>
              <a:rPr lang="es-E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Circulación Sanguínea, biofísica de la presión, flujo y resistencia</a:t>
            </a:r>
            <a:endParaRPr lang="es-E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pic>
        <p:nvPicPr>
          <p:cNvPr id="4" name="3 Imagen" descr="http://ceipntrasradelapiedad.files.wordpress.com/2010/08/sistema-circulatorio-1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763688" cy="184482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2267744" y="4797152"/>
            <a:ext cx="6570722" cy="1383432"/>
          </a:xfrm>
        </p:spPr>
        <p:txBody>
          <a:bodyPr>
            <a:normAutofit/>
          </a:bodyPr>
          <a:lstStyle/>
          <a:p>
            <a:pPr algn="r"/>
            <a:r>
              <a:rPr lang="es-GT" dirty="0" smtClean="0"/>
              <a:t>Dr. Johnnathan Emanuel Molina</a:t>
            </a:r>
          </a:p>
          <a:p>
            <a:pPr algn="r"/>
            <a:r>
              <a:rPr lang="es-GT" dirty="0" smtClean="0"/>
              <a:t>Médico y Cirujano</a:t>
            </a:r>
          </a:p>
          <a:p>
            <a:pPr algn="r"/>
            <a:r>
              <a:rPr lang="es-GT" dirty="0" smtClean="0"/>
              <a:t>Fisiología Médica</a:t>
            </a:r>
          </a:p>
          <a:p>
            <a:pPr algn="r"/>
            <a:r>
              <a:rPr lang="es-GT" dirty="0" smtClean="0"/>
              <a:t>Universidad de San Carlos de Guatemala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Velocidad según la superficie transversal (área)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83768" y="2132856"/>
            <a:ext cx="6248400" cy="3840163"/>
          </a:xfrm>
        </p:spPr>
        <p:txBody>
          <a:bodyPr/>
          <a:lstStyle/>
          <a:p>
            <a:pPr>
              <a:buNone/>
            </a:pPr>
            <a:endParaRPr lang="es-GT" dirty="0" smtClean="0"/>
          </a:p>
          <a:p>
            <a:pPr>
              <a:buNone/>
            </a:pPr>
            <a:endParaRPr lang="es-GT" dirty="0" smtClean="0"/>
          </a:p>
          <a:p>
            <a:pPr algn="ctr">
              <a:buNone/>
            </a:pPr>
            <a:r>
              <a:rPr lang="es-GT" sz="4400" dirty="0" smtClean="0"/>
              <a:t>V= Q/A</a:t>
            </a:r>
            <a:endParaRPr lang="es-ES" sz="4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2627784" y="5589240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i="1" dirty="0" smtClean="0"/>
              <a:t>A través de todos los segmentos de la circulación debe pasar el mismo volumen sanguíneo en el mismo tiempo… </a:t>
            </a:r>
            <a:endParaRPr lang="es-ES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Jonathan\Downloads\10001557_10152020728261261_231363167534832007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C:\Users\Jonathan\Downloads\10367713_10152134925691769_4367242902526591234_n.jpg"/>
          <p:cNvPicPr>
            <a:picLocks noChangeAspect="1" noChangeArrowheads="1"/>
          </p:cNvPicPr>
          <p:nvPr/>
        </p:nvPicPr>
        <p:blipFill>
          <a:blip r:embed="rId2" cstate="print"/>
          <a:srcRect l="9870" t="3801" r="6783" b="14301"/>
          <a:stretch>
            <a:fillRect/>
          </a:stretch>
        </p:blipFill>
        <p:spPr bwMode="auto">
          <a:xfrm>
            <a:off x="504056" y="0"/>
            <a:ext cx="8100392" cy="702004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51720" y="228600"/>
            <a:ext cx="6635080" cy="1143000"/>
          </a:xfrm>
        </p:spPr>
        <p:txBody>
          <a:bodyPr>
            <a:normAutofit/>
          </a:bodyPr>
          <a:lstStyle/>
          <a:p>
            <a:r>
              <a:rPr lang="es-GT" sz="2800" dirty="0" smtClean="0"/>
              <a:t>Presiones Sanguíneas Normales en Decúbito…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487" t="14391" r="2323" b="9813"/>
          <a:stretch>
            <a:fillRect/>
          </a:stretch>
        </p:blipFill>
        <p:spPr bwMode="auto">
          <a:xfrm>
            <a:off x="1" y="1628800"/>
            <a:ext cx="9144000" cy="52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" name="5 Conector recto de flecha"/>
          <p:cNvCxnSpPr/>
          <p:nvPr/>
        </p:nvCxnSpPr>
        <p:spPr>
          <a:xfrm flipH="1" flipV="1">
            <a:off x="5652120" y="4365104"/>
            <a:ext cx="936104" cy="64807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6588224" y="4705980"/>
            <a:ext cx="2232248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400" i="1" dirty="0" smtClean="0">
                <a:solidFill>
                  <a:schemeClr val="bg2">
                    <a:lumMod val="25000"/>
                  </a:schemeClr>
                </a:solidFill>
              </a:rPr>
              <a:t>La Presión va cayendo hasta llegar a 0 </a:t>
            </a:r>
            <a:r>
              <a:rPr lang="es-GT" sz="1400" i="1" dirty="0" err="1" smtClean="0">
                <a:solidFill>
                  <a:schemeClr val="bg2">
                    <a:lumMod val="25000"/>
                  </a:schemeClr>
                </a:solidFill>
              </a:rPr>
              <a:t>mmHg</a:t>
            </a:r>
            <a:endParaRPr lang="es-ES" sz="1400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3059832" y="2852936"/>
            <a:ext cx="626368" cy="187220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6156176" y="2132856"/>
            <a:ext cx="626368" cy="252028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476672"/>
            <a:ext cx="2592288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600" i="1" dirty="0" smtClean="0">
                <a:solidFill>
                  <a:schemeClr val="bg2">
                    <a:lumMod val="25000"/>
                  </a:schemeClr>
                </a:solidFill>
              </a:rPr>
              <a:t>Capilares Sistémicos de 17mmHg y  en los Capilares Pulmonares  de 7mmHg, </a:t>
            </a:r>
            <a:r>
              <a:rPr lang="es-GT" sz="1600" b="1" i="1" dirty="0" smtClean="0">
                <a:solidFill>
                  <a:schemeClr val="bg2">
                    <a:lumMod val="25000"/>
                  </a:schemeClr>
                </a:solidFill>
              </a:rPr>
              <a:t>¿Porqué?</a:t>
            </a:r>
            <a:endParaRPr lang="es-ES" sz="16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Principios Básicos de la función Circulatoria…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dirty="0" smtClean="0"/>
              <a:t>3 principios básicos de la función circulatoria:</a:t>
            </a:r>
          </a:p>
          <a:p>
            <a:pPr>
              <a:buFont typeface="+mj-lt"/>
              <a:buAutoNum type="arabicPeriod"/>
            </a:pPr>
            <a:r>
              <a:rPr lang="es-GT" dirty="0" smtClean="0"/>
              <a:t>La velocidad del flujo sanguíneo se controla con precisión en relación a las necesidades locales.</a:t>
            </a:r>
          </a:p>
          <a:p>
            <a:pPr>
              <a:buFont typeface="+mj-lt"/>
              <a:buAutoNum type="arabicPeriod"/>
            </a:pPr>
            <a:r>
              <a:rPr lang="es-GT" dirty="0" smtClean="0"/>
              <a:t>El gasto cardíaco se controla por la suma de TODOS los flujos tisulares locales.</a:t>
            </a:r>
          </a:p>
          <a:p>
            <a:pPr>
              <a:buFont typeface="+mj-lt"/>
              <a:buAutoNum type="arabicPeriod"/>
            </a:pPr>
            <a:r>
              <a:rPr lang="es-GT" dirty="0" smtClean="0"/>
              <a:t>La regulación de la P.A. es </a:t>
            </a:r>
            <a:r>
              <a:rPr lang="es-GT" i="1" u="sng" dirty="0" smtClean="0"/>
              <a:t>independiente</a:t>
            </a:r>
            <a:r>
              <a:rPr lang="es-GT" dirty="0" smtClean="0"/>
              <a:t> del control del flujo sanguíneo local o control del </a:t>
            </a:r>
            <a:r>
              <a:rPr lang="es-GT" dirty="0" err="1" smtClean="0"/>
              <a:t>Qc.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 l="23244" t="39984" r="44657" b="29501"/>
          <a:stretch>
            <a:fillRect/>
          </a:stretch>
        </p:blipFill>
        <p:spPr bwMode="auto">
          <a:xfrm>
            <a:off x="395536" y="1988840"/>
            <a:ext cx="8496944" cy="4098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Rectángulo"/>
          <p:cNvSpPr/>
          <p:nvPr/>
        </p:nvSpPr>
        <p:spPr>
          <a:xfrm>
            <a:off x="2123728" y="620688"/>
            <a:ext cx="6433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GT" sz="2400" dirty="0" smtClean="0">
                <a:latin typeface="+mj-lt"/>
              </a:rPr>
              <a:t>Principios Básicos de la función Circulatoria…</a:t>
            </a:r>
            <a:endParaRPr lang="es-ES" sz="2400" dirty="0">
              <a:latin typeface="+mj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sz="2800" dirty="0" smtClean="0"/>
              <a:t>Interrelaciones entre el Flujo Sanguíneo(Q-F), Presión y Resistencia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38400" y="2286000"/>
            <a:ext cx="6382072" cy="3840163"/>
          </a:xfrm>
        </p:spPr>
        <p:txBody>
          <a:bodyPr>
            <a:normAutofit/>
          </a:bodyPr>
          <a:lstStyle/>
          <a:p>
            <a:r>
              <a:rPr lang="es-GT" sz="1800" dirty="0" smtClean="0"/>
              <a:t>Ley de Ohm</a:t>
            </a:r>
          </a:p>
          <a:p>
            <a:endParaRPr lang="es-GT" sz="1800" dirty="0" smtClean="0"/>
          </a:p>
          <a:p>
            <a:pPr algn="ctr">
              <a:buNone/>
            </a:pPr>
            <a:r>
              <a:rPr lang="es-GT" sz="3200" dirty="0" smtClean="0"/>
              <a:t>∆P=Q X R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r>
              <a:rPr lang="es-GT" sz="1800" dirty="0" smtClean="0"/>
              <a:t>-dimensionales: ml/min, L/min</a:t>
            </a:r>
          </a:p>
          <a:p>
            <a:pPr algn="just">
              <a:buNone/>
            </a:pPr>
            <a:r>
              <a:rPr lang="es-GT" sz="1800" dirty="0" smtClean="0"/>
              <a:t>Normal: 5 L/min</a:t>
            </a:r>
          </a:p>
          <a:p>
            <a:pPr algn="just">
              <a:buNone/>
            </a:pPr>
            <a:r>
              <a:rPr lang="es-GT" sz="1800" dirty="0" smtClean="0"/>
              <a:t>Flujo sanguíneo Global= Gasto Cardíaco=</a:t>
            </a:r>
            <a:r>
              <a:rPr lang="es-GT" sz="1800" dirty="0" err="1" smtClean="0"/>
              <a:t>Qc</a:t>
            </a:r>
            <a:endParaRPr lang="es-GT" sz="1800" dirty="0" smtClean="0"/>
          </a:p>
          <a:p>
            <a:pPr algn="ctr">
              <a:buNone/>
            </a:pPr>
            <a:endParaRPr lang="es-GT" sz="1800" dirty="0" smtClean="0"/>
          </a:p>
          <a:p>
            <a:pPr algn="ctr">
              <a:buNone/>
            </a:pPr>
            <a:endParaRPr lang="es-E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sz="2800" dirty="0" smtClean="0"/>
              <a:t>Flujo de Sangre Laminar Vs Turbulento en los Vasos Sanguíneos…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38400" y="2286000"/>
            <a:ext cx="6382072" cy="416733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s-GT" dirty="0" smtClean="0"/>
              <a:t>-efecto parabólico del flujo sanguíneo laminar</a:t>
            </a:r>
          </a:p>
          <a:p>
            <a:pPr>
              <a:buNone/>
            </a:pPr>
            <a:r>
              <a:rPr lang="es-GT" dirty="0" smtClean="0"/>
              <a:t>-flujo turbulento es multidireccional: forma </a:t>
            </a:r>
            <a:r>
              <a:rPr lang="es-GT" i="1" dirty="0" smtClean="0"/>
              <a:t>corrientes en torbellino</a:t>
            </a:r>
          </a:p>
          <a:p>
            <a:pPr algn="ctr">
              <a:buNone/>
            </a:pPr>
            <a:r>
              <a:rPr lang="es-GT" sz="2900" b="1" dirty="0" smtClean="0"/>
              <a:t>Re= </a:t>
            </a:r>
            <a:r>
              <a:rPr lang="es-GT" sz="2900" b="1" u="sng" dirty="0" smtClean="0"/>
              <a:t>v x d x </a:t>
            </a:r>
            <a:r>
              <a:rPr lang="el-GR" sz="2900" b="1" u="sng" dirty="0" smtClean="0"/>
              <a:t>ρ</a:t>
            </a:r>
            <a:endParaRPr lang="es-GT" sz="2900" b="1" u="sng" dirty="0" smtClean="0"/>
          </a:p>
          <a:p>
            <a:pPr algn="ctr">
              <a:buNone/>
            </a:pPr>
            <a:r>
              <a:rPr lang="es-GT" sz="2900" b="1" dirty="0" smtClean="0"/>
              <a:t>          </a:t>
            </a:r>
            <a:r>
              <a:rPr lang="el-GR" sz="2900" b="1" dirty="0" smtClean="0"/>
              <a:t>η</a:t>
            </a:r>
            <a:endParaRPr lang="es-GT" sz="2900" b="1" dirty="0" smtClean="0"/>
          </a:p>
          <a:p>
            <a:pPr algn="just">
              <a:buNone/>
            </a:pPr>
            <a:r>
              <a:rPr lang="el-GR" sz="2400" dirty="0" smtClean="0"/>
              <a:t>&gt;</a:t>
            </a:r>
            <a:r>
              <a:rPr lang="es-GT" sz="2400" dirty="0" smtClean="0"/>
              <a:t>200 = Turbulencia en algunos vasos (como normalmente sucede en los grandes vasos como la aorta y la arteria pulmonar)</a:t>
            </a:r>
          </a:p>
          <a:p>
            <a:pPr algn="just">
              <a:buNone/>
            </a:pPr>
            <a:r>
              <a:rPr lang="el-GR" sz="2400" dirty="0" smtClean="0"/>
              <a:t>&gt;</a:t>
            </a:r>
            <a:r>
              <a:rPr lang="es-GT" sz="2400" dirty="0" smtClean="0"/>
              <a:t>2,000 = Turbulencia en todos los vasos del organismo</a:t>
            </a:r>
          </a:p>
          <a:p>
            <a:pPr algn="just">
              <a:buNone/>
            </a:pPr>
            <a:r>
              <a:rPr lang="es-GT" sz="2400" dirty="0" smtClean="0"/>
              <a:t>Aorta y A. Pulmonar: 1.- Velocidad elevada del Flujo sanguíneo; 2.- naturaleza pulsátil; 3.- cambio brusco del diámetro; 4.- diámetro del vaso grande. Los pequeños vasos rara vez producen turbulencia.</a:t>
            </a:r>
          </a:p>
          <a:p>
            <a:pPr algn="ctr">
              <a:buNone/>
            </a:pPr>
            <a:endParaRPr lang="es-ES" sz="2400" b="1" dirty="0"/>
          </a:p>
        </p:txBody>
      </p:sp>
      <p:pic>
        <p:nvPicPr>
          <p:cNvPr id="11266" name="Picture 2" descr="http://www.sincuento.com/wp-content/uploads/2012/09/humo_del_cigar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09475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sz="2800" dirty="0" smtClean="0"/>
              <a:t>Flujo de Sangre Laminar Vs Turbulento en los Vasos Sanguíneos…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42" name="Picture 2" descr="http://fisica.laguia2000.com/wp-content/uploads/2011/07/Flujo-Laminar-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060848"/>
            <a:ext cx="5452839" cy="4102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sz="2800" dirty="0" smtClean="0"/>
              <a:t>Flujo de Sangre Laminar Vs Turbulento en los Vasos Sanguíneos…</a:t>
            </a:r>
            <a:endParaRPr lang="es-ES" sz="2800" dirty="0"/>
          </a:p>
        </p:txBody>
      </p:sp>
      <p:pic>
        <p:nvPicPr>
          <p:cNvPr id="9218" name="Picture 2" descr="http://www.cirotobar.com/imagenes_art_hidrodinamica/figura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8352928" cy="29438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 descr="http://3.bp.blogspot.com/-pDEVN0mfwO8/Tcpf1q7sqPI/AAAAAAAAACg/9jkb1GW8qzA/s1600/HumanoCirc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260648"/>
            <a:ext cx="3672408" cy="518457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844824"/>
            <a:ext cx="4141817" cy="43702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FUNCIONES:</a:t>
            </a:r>
          </a:p>
          <a:p>
            <a:pPr>
              <a:buNone/>
            </a:pPr>
            <a:r>
              <a:rPr lang="es-G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-Según las NECESIDADES…</a:t>
            </a:r>
            <a:endParaRPr lang="es-E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-Transporte de: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Nutrientes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Productos de desecho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Hormonas</a:t>
            </a:r>
          </a:p>
          <a:p>
            <a:pPr>
              <a:buNone/>
            </a:pPr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-Homeostasis</a:t>
            </a:r>
            <a:endParaRPr lang="es-ES" sz="2000" dirty="0"/>
          </a:p>
        </p:txBody>
      </p:sp>
      <p:cxnSp>
        <p:nvCxnSpPr>
          <p:cNvPr id="5" name="4 Conector recto de flecha"/>
          <p:cNvCxnSpPr/>
          <p:nvPr/>
        </p:nvCxnSpPr>
        <p:spPr>
          <a:xfrm flipH="1">
            <a:off x="4139952" y="764704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6228184" y="40466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Circulación Mayor y Circulación Menor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Interrelaciones entre el Flujo Sanguíneo, Presión y Resistencia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dirty="0" smtClean="0"/>
              <a:t>Conductancia: 1/R</a:t>
            </a:r>
          </a:p>
          <a:p>
            <a:endParaRPr lang="es-GT" dirty="0" smtClean="0"/>
          </a:p>
          <a:p>
            <a:pPr algn="ctr">
              <a:buNone/>
            </a:pPr>
            <a:r>
              <a:rPr lang="es-GT" sz="2800" dirty="0" smtClean="0"/>
              <a:t>Q= </a:t>
            </a:r>
            <a:r>
              <a:rPr lang="el-GR" sz="2800" dirty="0" smtClean="0"/>
              <a:t>π∆</a:t>
            </a:r>
            <a:r>
              <a:rPr lang="es-GT" sz="2800" dirty="0" smtClean="0"/>
              <a:t>Pr</a:t>
            </a:r>
            <a:r>
              <a:rPr lang="es-GT" sz="2800" baseline="30000" dirty="0" smtClean="0"/>
              <a:t>4/</a:t>
            </a:r>
            <a:r>
              <a:rPr lang="es-GT" sz="2800" dirty="0" smtClean="0"/>
              <a:t>8</a:t>
            </a:r>
            <a:r>
              <a:rPr lang="el-GR" sz="2800" dirty="0" smtClean="0"/>
              <a:t> η </a:t>
            </a:r>
            <a:r>
              <a:rPr lang="es-GT" sz="2800" dirty="0" smtClean="0"/>
              <a:t>L</a:t>
            </a:r>
          </a:p>
          <a:p>
            <a:pPr algn="ctr">
              <a:buNone/>
            </a:pPr>
            <a:endParaRPr lang="es-GT" sz="2800" baseline="30000" dirty="0" smtClean="0"/>
          </a:p>
          <a:p>
            <a:pPr>
              <a:buFont typeface="Wingdings" pitchFamily="2" charset="2"/>
              <a:buChar char="ü"/>
            </a:pPr>
            <a:r>
              <a:rPr lang="es-GT" sz="2000" i="1" dirty="0" smtClean="0"/>
              <a:t>Hematocrito y viscosidad</a:t>
            </a:r>
          </a:p>
          <a:p>
            <a:pPr>
              <a:buFont typeface="Wingdings" pitchFamily="2" charset="2"/>
              <a:buChar char="ü"/>
            </a:pPr>
            <a:r>
              <a:rPr lang="es-GT" sz="2000" i="1" dirty="0" smtClean="0"/>
              <a:t>Gasto y diámetro</a:t>
            </a:r>
          </a:p>
          <a:p>
            <a:pPr>
              <a:buFont typeface="Wingdings" pitchFamily="2" charset="2"/>
              <a:buChar char="ü"/>
            </a:pPr>
            <a:r>
              <a:rPr lang="es-GT" sz="2000" i="1" dirty="0" smtClean="0"/>
              <a:t>Gasto y longitud</a:t>
            </a:r>
            <a:endParaRPr lang="es-ES" sz="2000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Interrelaciones entre el Flujo Sanguíneo, Presión y Resistencia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 l="25731" t="15375" r="24460" b="10798"/>
          <a:stretch>
            <a:fillRect/>
          </a:stretch>
        </p:blipFill>
        <p:spPr bwMode="auto">
          <a:xfrm>
            <a:off x="2339752" y="2060848"/>
            <a:ext cx="6264696" cy="4500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Interrelaciones entre el Flujo Sanguíneo, Presión y Resistencia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99992" y="1916832"/>
            <a:ext cx="4392488" cy="46085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s-GT" b="1" i="1" dirty="0" smtClean="0"/>
              <a:t>Autorregulación del flujo sanguíneo</a:t>
            </a:r>
          </a:p>
          <a:p>
            <a:endParaRPr lang="es-GT" dirty="0" smtClean="0"/>
          </a:p>
          <a:p>
            <a:pPr algn="ctr">
              <a:buNone/>
            </a:pPr>
            <a:r>
              <a:rPr lang="es-GT" i="1" dirty="0" smtClean="0"/>
              <a:t>Capacidad de un tejido de ajustar su resistencia vascular y mantener un flujo sanguíneo normal durante los cambios en la presión arterial entre 70 y 175 </a:t>
            </a:r>
            <a:r>
              <a:rPr lang="es-GT" i="1" dirty="0" err="1" smtClean="0"/>
              <a:t>mmHg</a:t>
            </a:r>
            <a:r>
              <a:rPr lang="es-GT" i="1" dirty="0" smtClean="0"/>
              <a:t>.</a:t>
            </a:r>
          </a:p>
          <a:p>
            <a:pPr algn="ctr">
              <a:buNone/>
            </a:pPr>
            <a:endParaRPr lang="es-GT" i="1" dirty="0" smtClean="0"/>
          </a:p>
          <a:p>
            <a:pPr algn="ctr">
              <a:buNone/>
            </a:pPr>
            <a:r>
              <a:rPr lang="es-GT" i="1" dirty="0" smtClean="0"/>
              <a:t>-</a:t>
            </a:r>
            <a:r>
              <a:rPr lang="es-GT" dirty="0" smtClean="0"/>
              <a:t>estimulación SNS, SNP porqué no?</a:t>
            </a:r>
          </a:p>
          <a:p>
            <a:pPr algn="ctr">
              <a:buNone/>
            </a:pPr>
            <a:r>
              <a:rPr lang="es-GT" dirty="0" smtClean="0"/>
              <a:t>-</a:t>
            </a:r>
            <a:r>
              <a:rPr lang="es-GT" dirty="0" err="1" smtClean="0"/>
              <a:t>Angiotensina</a:t>
            </a:r>
            <a:r>
              <a:rPr lang="es-GT" dirty="0" smtClean="0"/>
              <a:t> II, Vasopresina o </a:t>
            </a:r>
            <a:r>
              <a:rPr lang="es-GT" dirty="0" err="1" smtClean="0"/>
              <a:t>endotelina</a:t>
            </a:r>
            <a:r>
              <a:rPr lang="es-GT" dirty="0" smtClean="0"/>
              <a:t> reducen el Q. </a:t>
            </a:r>
            <a:r>
              <a:rPr lang="es-GT" i="1" u="sng" dirty="0" smtClean="0"/>
              <a:t>transitoriamente</a:t>
            </a:r>
          </a:p>
          <a:p>
            <a:pPr algn="ctr">
              <a:buNone/>
            </a:pPr>
            <a:endParaRPr lang="es-GT" i="1" u="sng" dirty="0" smtClean="0"/>
          </a:p>
          <a:p>
            <a:pPr algn="ctr">
              <a:buNone/>
            </a:pPr>
            <a:r>
              <a:rPr lang="es-GT" sz="1900" b="1" i="1" dirty="0" smtClean="0"/>
              <a:t>raramente la disminución del flujo local dura mucho tiempo, se activan mecanismos </a:t>
            </a:r>
            <a:r>
              <a:rPr lang="es-GT" sz="1900" b="1" i="1" dirty="0" err="1" smtClean="0"/>
              <a:t>autorreguladores</a:t>
            </a:r>
            <a:r>
              <a:rPr lang="es-GT" sz="1900" b="1" i="1" dirty="0" smtClean="0"/>
              <a:t> que retornan el flujo.</a:t>
            </a:r>
            <a:endParaRPr lang="es-ES" sz="1900" b="1" i="1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 l="26838" t="17344" r="27781" b="11782"/>
          <a:stretch>
            <a:fillRect/>
          </a:stretch>
        </p:blipFill>
        <p:spPr bwMode="auto">
          <a:xfrm>
            <a:off x="0" y="1916832"/>
            <a:ext cx="4247456" cy="4691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C:\Users\Jonathan\Downloads\10341589_872441032769232_452892747197576090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7150"/>
            <a:ext cx="9144000" cy="6972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2800" dirty="0" smtClean="0"/>
              <a:t>Gasto Cardíaco y Retorno Venoso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95736" y="2060848"/>
            <a:ext cx="6624736" cy="4392488"/>
          </a:xfrm>
        </p:spPr>
        <p:txBody>
          <a:bodyPr>
            <a:normAutofit fontScale="77500" lnSpcReduction="20000"/>
          </a:bodyPr>
          <a:lstStyle/>
          <a:p>
            <a:r>
              <a:rPr lang="es-GT" dirty="0" smtClean="0"/>
              <a:t>Gasto Cardíaco: volumen de sangre que bombea el corazón hacia la aorta por minuto.</a:t>
            </a:r>
          </a:p>
          <a:p>
            <a:r>
              <a:rPr lang="es-GT" dirty="0" smtClean="0"/>
              <a:t>Retorno Venoso: volumen de sangre que vuelve desde las venas hacia la aurícula derecha por minuto.</a:t>
            </a:r>
          </a:p>
          <a:p>
            <a:r>
              <a:rPr lang="es-GT" dirty="0" smtClean="0"/>
              <a:t>En magnitud, son iguales.!</a:t>
            </a:r>
          </a:p>
          <a:p>
            <a:pPr>
              <a:buNone/>
            </a:pPr>
            <a:r>
              <a:rPr lang="es-GT" dirty="0" smtClean="0"/>
              <a:t>-5 L/min</a:t>
            </a:r>
          </a:p>
          <a:p>
            <a:pPr>
              <a:buNone/>
            </a:pPr>
            <a:r>
              <a:rPr lang="es-GT" u="sng" dirty="0" smtClean="0"/>
              <a:t>Factores que alteran el </a:t>
            </a:r>
            <a:r>
              <a:rPr lang="es-GT" u="sng" dirty="0" err="1" smtClean="0"/>
              <a:t>Qc</a:t>
            </a:r>
            <a:r>
              <a:rPr lang="es-GT" u="sng" dirty="0" smtClean="0"/>
              <a:t>:</a:t>
            </a:r>
          </a:p>
          <a:p>
            <a:pPr>
              <a:buNone/>
            </a:pPr>
            <a:r>
              <a:rPr lang="es-GT" dirty="0" smtClean="0"/>
              <a:t>-Metabolismo Corporal</a:t>
            </a:r>
          </a:p>
          <a:p>
            <a:pPr>
              <a:buNone/>
            </a:pPr>
            <a:r>
              <a:rPr lang="es-GT" dirty="0" smtClean="0"/>
              <a:t>-Ejercicio</a:t>
            </a:r>
          </a:p>
          <a:p>
            <a:pPr>
              <a:buNone/>
            </a:pPr>
            <a:r>
              <a:rPr lang="es-GT" dirty="0" smtClean="0"/>
              <a:t>-Edad</a:t>
            </a:r>
          </a:p>
          <a:p>
            <a:pPr>
              <a:buNone/>
            </a:pPr>
            <a:r>
              <a:rPr lang="es-GT" dirty="0" smtClean="0"/>
              <a:t>-Tamaño del Organismo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17344" r="26674" b="11782"/>
          <a:stretch>
            <a:fillRect/>
          </a:stretch>
        </p:blipFill>
        <p:spPr bwMode="auto">
          <a:xfrm>
            <a:off x="827584" y="377280"/>
            <a:ext cx="8064896" cy="6148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dirty="0" smtClean="0"/>
              <a:t>En condiciones normales,  es el RV el principal determinante del </a:t>
            </a:r>
            <a:r>
              <a:rPr lang="es-GT" dirty="0" err="1" smtClean="0"/>
              <a:t>Qc</a:t>
            </a:r>
            <a:r>
              <a:rPr lang="es-GT" dirty="0" smtClean="0"/>
              <a:t> y no el propio corazón</a:t>
            </a:r>
          </a:p>
          <a:p>
            <a:pPr>
              <a:buNone/>
            </a:pPr>
            <a:r>
              <a:rPr lang="es-GT" dirty="0" smtClean="0"/>
              <a:t>¿porqué?</a:t>
            </a:r>
          </a:p>
          <a:p>
            <a:pPr>
              <a:buNone/>
            </a:pPr>
            <a:r>
              <a:rPr lang="es-GT" dirty="0" smtClean="0"/>
              <a:t>Mecanismo de Frank </a:t>
            </a:r>
            <a:r>
              <a:rPr lang="es-GT" dirty="0" err="1" smtClean="0"/>
              <a:t>Starling</a:t>
            </a:r>
            <a:r>
              <a:rPr lang="es-GT" dirty="0" smtClean="0"/>
              <a:t> del corazón</a:t>
            </a:r>
          </a:p>
          <a:p>
            <a:pPr>
              <a:buNone/>
            </a:pPr>
            <a:r>
              <a:rPr lang="es-GT" dirty="0" smtClean="0"/>
              <a:t>Reflejo de Bainbridge (cronotropismo positivo por estiramiento auricular)</a:t>
            </a:r>
          </a:p>
          <a:p>
            <a:pPr>
              <a:buNone/>
            </a:pPr>
            <a:endParaRPr lang="es-GT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590800" y="3810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small" spc="20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Gasto Cardíaco y Retorno Venoso</a:t>
            </a:r>
            <a:endParaRPr kumimoji="0" lang="es-ES" sz="2800" b="0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590800" y="3810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sm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Gasto Cardíaco y Retorno Venoso</a:t>
            </a:r>
            <a:endParaRPr kumimoji="0" lang="es-ES" sz="2800" b="0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8329" r="22246" b="13750"/>
          <a:stretch>
            <a:fillRect/>
          </a:stretch>
        </p:blipFill>
        <p:spPr bwMode="auto">
          <a:xfrm>
            <a:off x="2015208" y="1889448"/>
            <a:ext cx="7128792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 l="30712" t="18329" r="29994" b="12766"/>
          <a:stretch>
            <a:fillRect/>
          </a:stretch>
        </p:blipFill>
        <p:spPr bwMode="auto">
          <a:xfrm>
            <a:off x="1979712" y="1844824"/>
            <a:ext cx="7020272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2590800" y="3810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sm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Gasto Cardíaco y Retorno Venoso</a:t>
            </a:r>
            <a:endParaRPr kumimoji="0" lang="es-ES" sz="2800" b="0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 cstate="print"/>
          <a:srcRect l="31265" t="17344" r="33315" b="11782"/>
          <a:stretch>
            <a:fillRect/>
          </a:stretch>
        </p:blipFill>
        <p:spPr bwMode="auto">
          <a:xfrm>
            <a:off x="2051720" y="1844824"/>
            <a:ext cx="6840760" cy="4941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2590800" y="3810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sm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Gasto Cardíaco y Retorno Venoso</a:t>
            </a:r>
            <a:endParaRPr kumimoji="0" lang="es-ES" sz="2800" b="0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69368" y="476672"/>
            <a:ext cx="6923112" cy="894928"/>
          </a:xfrm>
        </p:spPr>
        <p:txBody>
          <a:bodyPr>
            <a:normAutofit/>
          </a:bodyPr>
          <a:lstStyle/>
          <a:p>
            <a:r>
              <a:rPr lang="es-ES" sz="2400" b="1" dirty="0" smtClean="0"/>
              <a:t>Componentes Funcionales de la circulación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95736" y="1988840"/>
            <a:ext cx="6624736" cy="44644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ES" b="1" dirty="0" smtClean="0"/>
              <a:t>Arterias:</a:t>
            </a:r>
            <a:r>
              <a:rPr lang="es-ES" dirty="0" smtClean="0"/>
              <a:t> Transportan sangre con presión alta hacia los tejidos, por lo cual sus paredes son fuertes.</a:t>
            </a:r>
          </a:p>
          <a:p>
            <a:pPr algn="just"/>
            <a:r>
              <a:rPr lang="es-ES" b="1" dirty="0" smtClean="0"/>
              <a:t>Arteriolas:</a:t>
            </a:r>
            <a:r>
              <a:rPr lang="es-ES" dirty="0" smtClean="0"/>
              <a:t> Últimas ramas pequeñas del sistema arterial, </a:t>
            </a:r>
            <a:r>
              <a:rPr lang="es-ES" i="1" u="sng" dirty="0" smtClean="0"/>
              <a:t>actúan controlando los conductos a través de los cuales se libera la sangre en los capilares</a:t>
            </a:r>
            <a:r>
              <a:rPr lang="es-ES" dirty="0" smtClean="0"/>
              <a:t>, tienen paredes musculares fuertes que </a:t>
            </a:r>
            <a:r>
              <a:rPr lang="es-ES" i="1" dirty="0" smtClean="0"/>
              <a:t>pueden cerrarla por completo </a:t>
            </a:r>
            <a:r>
              <a:rPr lang="es-ES" dirty="0" smtClean="0"/>
              <a:t>o al relajarse, </a:t>
            </a:r>
            <a:r>
              <a:rPr lang="es-ES" i="1" dirty="0" smtClean="0"/>
              <a:t>pude dilatarse varias veces </a:t>
            </a:r>
            <a:r>
              <a:rPr lang="es-ES" dirty="0" smtClean="0"/>
              <a:t>y esto altera el flujo.</a:t>
            </a:r>
          </a:p>
          <a:p>
            <a:pPr algn="just"/>
            <a:r>
              <a:rPr lang="es-ES" b="1" dirty="0" smtClean="0"/>
              <a:t>Capilares:</a:t>
            </a:r>
            <a:r>
              <a:rPr lang="es-ES" dirty="0" smtClean="0"/>
              <a:t> Intercambian nutrientes, hormonas, y otras sustancias desde la sangre para líquido intersticial (y viceversa), sus paredes son finas con poros permeables al agua y otras moléculas pequeñas.</a:t>
            </a:r>
          </a:p>
          <a:p>
            <a:pPr algn="just"/>
            <a:r>
              <a:rPr lang="es-ES" b="1" dirty="0" smtClean="0"/>
              <a:t>Vénulas:</a:t>
            </a:r>
            <a:r>
              <a:rPr lang="es-ES" dirty="0" smtClean="0"/>
              <a:t> Recogen la sangre de los capilares, después se reúnen gradualmente y forman venas de mayor tamaño</a:t>
            </a:r>
          </a:p>
          <a:p>
            <a:pPr algn="just"/>
            <a:r>
              <a:rPr lang="es-ES" b="1" dirty="0" smtClean="0"/>
              <a:t>Venas:</a:t>
            </a:r>
            <a:r>
              <a:rPr lang="es-ES" dirty="0" smtClean="0"/>
              <a:t> Funcionan como conductos para el transporte de sangre que vuelve desde las vénulas al corazón, sirven </a:t>
            </a:r>
            <a:r>
              <a:rPr lang="es-ES" b="1" i="1" u="sng" dirty="0" smtClean="0"/>
              <a:t>como una reserva </a:t>
            </a:r>
            <a:r>
              <a:rPr lang="es-ES" dirty="0" smtClean="0"/>
              <a:t>de sangre extra. Su presión es baja, sus paredes finas.</a:t>
            </a:r>
            <a:endParaRPr lang="es-E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95736" y="1988840"/>
            <a:ext cx="4464496" cy="4572000"/>
          </a:xfrm>
        </p:spPr>
        <p:txBody>
          <a:bodyPr>
            <a:normAutofit fontScale="70000" lnSpcReduction="20000"/>
          </a:bodyPr>
          <a:lstStyle/>
          <a:p>
            <a:r>
              <a:rPr lang="es-GT" b="1" dirty="0" smtClean="0"/>
              <a:t>Factores que producen un corazón </a:t>
            </a:r>
            <a:r>
              <a:rPr lang="es-GT" b="1" dirty="0" err="1" smtClean="0"/>
              <a:t>Hipereficaz</a:t>
            </a:r>
            <a:r>
              <a:rPr lang="es-GT" b="1" dirty="0" smtClean="0"/>
              <a:t>:</a:t>
            </a:r>
          </a:p>
          <a:p>
            <a:pPr>
              <a:buNone/>
            </a:pPr>
            <a:r>
              <a:rPr lang="es-GT" dirty="0" smtClean="0"/>
              <a:t>1.-Estimulaciónn nerviosa</a:t>
            </a:r>
          </a:p>
          <a:p>
            <a:pPr>
              <a:buNone/>
            </a:pPr>
            <a:r>
              <a:rPr lang="es-GT" dirty="0" smtClean="0"/>
              <a:t>2.-Hipertrofia muscular</a:t>
            </a:r>
          </a:p>
          <a:p>
            <a:r>
              <a:rPr lang="es-GT" b="1" dirty="0" smtClean="0"/>
              <a:t>Factores que producen un corazón </a:t>
            </a:r>
            <a:r>
              <a:rPr lang="es-GT" b="1" dirty="0" err="1" smtClean="0"/>
              <a:t>Hipoeficaz</a:t>
            </a:r>
            <a:r>
              <a:rPr lang="es-GT" b="1" dirty="0" smtClean="0"/>
              <a:t>:</a:t>
            </a:r>
          </a:p>
          <a:p>
            <a:pPr>
              <a:buNone/>
            </a:pPr>
            <a:r>
              <a:rPr lang="es-GT" dirty="0" smtClean="0"/>
              <a:t>1.-Aumento de la P.A.</a:t>
            </a:r>
          </a:p>
          <a:p>
            <a:pPr>
              <a:buNone/>
            </a:pPr>
            <a:r>
              <a:rPr lang="es-GT" dirty="0" smtClean="0"/>
              <a:t>2.-Inhibición nerviosa del corazón</a:t>
            </a:r>
          </a:p>
          <a:p>
            <a:pPr>
              <a:buNone/>
            </a:pPr>
            <a:r>
              <a:rPr lang="es-GT" dirty="0" smtClean="0"/>
              <a:t>3.-Infarto</a:t>
            </a:r>
          </a:p>
          <a:p>
            <a:pPr>
              <a:buNone/>
            </a:pPr>
            <a:r>
              <a:rPr lang="es-GT" dirty="0" smtClean="0"/>
              <a:t>4.-Valvulopatías</a:t>
            </a:r>
          </a:p>
          <a:p>
            <a:pPr>
              <a:buNone/>
            </a:pPr>
            <a:r>
              <a:rPr lang="es-GT" dirty="0" smtClean="0"/>
              <a:t>5.- Cardiopatías congénitas</a:t>
            </a:r>
          </a:p>
          <a:p>
            <a:pPr>
              <a:buNone/>
            </a:pPr>
            <a:r>
              <a:rPr lang="es-GT" dirty="0" smtClean="0"/>
              <a:t>6.-Miocarditis</a:t>
            </a:r>
          </a:p>
          <a:p>
            <a:pPr>
              <a:buNone/>
            </a:pPr>
            <a:r>
              <a:rPr lang="es-GT" dirty="0" smtClean="0"/>
              <a:t>7.-Hipoxia cardíaca</a:t>
            </a:r>
            <a:endParaRPr lang="es-ES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590800" y="3810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sm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Gasto Cardíaco y Retorno Venoso</a:t>
            </a:r>
            <a:endParaRPr kumimoji="0" lang="es-ES" sz="2800" b="0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948264" y="3068960"/>
            <a:ext cx="1800200" cy="246221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dirty="0" smtClean="0"/>
              <a:t>Presión Arterial y Gasto Cardíaco durante el ejercicio:</a:t>
            </a:r>
          </a:p>
          <a:p>
            <a:pPr algn="ctr"/>
            <a:endParaRPr lang="es-GT" dirty="0" smtClean="0"/>
          </a:p>
          <a:p>
            <a:pPr algn="ctr"/>
            <a:endParaRPr lang="es-GT" dirty="0" smtClean="0"/>
          </a:p>
          <a:p>
            <a:pPr algn="ctr"/>
            <a:endParaRPr lang="es-GT" dirty="0" smtClean="0"/>
          </a:p>
          <a:p>
            <a:pPr algn="ctr"/>
            <a:r>
              <a:rPr lang="es-GT" sz="2800" dirty="0" smtClean="0"/>
              <a:t>P=Q x R</a:t>
            </a:r>
            <a:endParaRPr lang="es-ES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590800" y="3810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small" spc="20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Gasto Cardíaco y Retorno Venoso</a:t>
            </a:r>
            <a:endParaRPr kumimoji="0" lang="es-ES" sz="2800" b="0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 l="22410" t="19313" r="22247" b="12766"/>
          <a:stretch>
            <a:fillRect/>
          </a:stretch>
        </p:blipFill>
        <p:spPr bwMode="auto">
          <a:xfrm>
            <a:off x="395536" y="1700808"/>
            <a:ext cx="8496944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590800" y="3810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small" spc="20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Gasto Cardíaco y Retorno Venoso</a:t>
            </a:r>
            <a:endParaRPr kumimoji="0" lang="es-ES" sz="2800" b="0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 l="23517" t="16360" r="23907" b="16704"/>
          <a:stretch>
            <a:fillRect/>
          </a:stretch>
        </p:blipFill>
        <p:spPr bwMode="auto">
          <a:xfrm>
            <a:off x="395536" y="1700808"/>
            <a:ext cx="8496944" cy="4896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Curvas de Retorno Venoso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dirty="0" smtClean="0"/>
              <a:t>3 factores afectan el  retorno venoso:</a:t>
            </a:r>
          </a:p>
          <a:p>
            <a:pPr>
              <a:buNone/>
            </a:pPr>
            <a:r>
              <a:rPr lang="es-GT" dirty="0" smtClean="0"/>
              <a:t>1.-Presión en la Aurícula Derecha</a:t>
            </a:r>
          </a:p>
          <a:p>
            <a:pPr>
              <a:buNone/>
            </a:pPr>
            <a:r>
              <a:rPr lang="es-GT" dirty="0" smtClean="0"/>
              <a:t>2.-Presión media de llenado sistémico( grado de llenado sistémico)</a:t>
            </a:r>
          </a:p>
          <a:p>
            <a:pPr>
              <a:buNone/>
            </a:pPr>
            <a:r>
              <a:rPr lang="es-GT" dirty="0" smtClean="0"/>
              <a:t>3.-Resistencia al flujo sanguíneo entre los vasos de la periferia y la aurícula derecha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use them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5496" y="34056"/>
            <a:ext cx="9108504" cy="68313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 l="22410" t="22266" r="22800" b="24579"/>
          <a:stretch>
            <a:fillRect/>
          </a:stretch>
        </p:blipFill>
        <p:spPr bwMode="auto">
          <a:xfrm>
            <a:off x="251520" y="1772816"/>
            <a:ext cx="8568952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2590800" y="3810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sm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Curvas de Retorno Venoso</a:t>
            </a:r>
            <a:endParaRPr kumimoji="0" lang="es-ES" sz="2800" b="0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96136" y="1988840"/>
            <a:ext cx="2890664" cy="4464496"/>
          </a:xfrm>
        </p:spPr>
        <p:txBody>
          <a:bodyPr/>
          <a:lstStyle/>
          <a:p>
            <a:r>
              <a:rPr lang="es-GT" dirty="0" smtClean="0"/>
              <a:t>Resistencia al Retorno Venoso:</a:t>
            </a:r>
          </a:p>
          <a:p>
            <a:endParaRPr lang="es-GT" dirty="0" smtClean="0"/>
          </a:p>
          <a:p>
            <a:pPr algn="ctr">
              <a:buNone/>
            </a:pPr>
            <a:r>
              <a:rPr lang="es-GT" dirty="0" smtClean="0"/>
              <a:t>R.V.= </a:t>
            </a:r>
            <a:r>
              <a:rPr lang="es-GT" u="sng" dirty="0" err="1" smtClean="0"/>
              <a:t>Plls</a:t>
            </a:r>
            <a:r>
              <a:rPr lang="es-GT" u="sng" dirty="0" smtClean="0"/>
              <a:t>-PAD</a:t>
            </a:r>
          </a:p>
          <a:p>
            <a:pPr algn="ctr">
              <a:buNone/>
            </a:pPr>
            <a:r>
              <a:rPr lang="es-GT" dirty="0" smtClean="0"/>
              <a:t>              RRV</a:t>
            </a:r>
          </a:p>
          <a:p>
            <a:pPr algn="ctr">
              <a:buNone/>
            </a:pPr>
            <a:endParaRPr lang="es-GT" u="sng" dirty="0" smtClean="0"/>
          </a:p>
          <a:p>
            <a:pPr>
              <a:buNone/>
            </a:pPr>
            <a:r>
              <a:rPr lang="es-GT" sz="1800" dirty="0" smtClean="0"/>
              <a:t>Compare con Q=P/R</a:t>
            </a:r>
            <a:endParaRPr lang="es-ES" sz="1800" dirty="0"/>
          </a:p>
        </p:txBody>
      </p:sp>
      <p:sp>
        <p:nvSpPr>
          <p:cNvPr id="4" name="1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sm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Curvas de Retorno Venoso</a:t>
            </a:r>
            <a:endParaRPr kumimoji="0" lang="es-ES" sz="2800" b="0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 l="34032" t="18329" r="34422" b="14735"/>
          <a:stretch>
            <a:fillRect/>
          </a:stretch>
        </p:blipFill>
        <p:spPr bwMode="auto">
          <a:xfrm>
            <a:off x="0" y="1700808"/>
            <a:ext cx="5292080" cy="5157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C:\Users\Jonathan\Desktop\perrit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3" cstate="print"/>
          <a:srcRect l="23421" t="13585" r="15300" b="5707"/>
          <a:stretch>
            <a:fillRect/>
          </a:stretch>
        </p:blipFill>
        <p:spPr bwMode="auto">
          <a:xfrm>
            <a:off x="323528" y="188913"/>
            <a:ext cx="8352928" cy="661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  <a:latin typeface="Calibri" pitchFamily="34" charset="0"/>
              </a:rPr>
              <a:t>Arterias</a:t>
            </a:r>
            <a:endParaRPr lang="es-ES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7" name="6 Marcador de contenido" descr="http://www.araucaria2000.cl/scirculatorio/arterias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132856"/>
            <a:ext cx="4449676" cy="41639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/>
          <a:srcRect l="12354" t="14561" r="9392" b="3125"/>
          <a:stretch>
            <a:fillRect/>
          </a:stretch>
        </p:blipFill>
        <p:spPr bwMode="auto">
          <a:xfrm>
            <a:off x="0" y="126520"/>
            <a:ext cx="8748464" cy="673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Muchas Gracias!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1719266"/>
            <a:ext cx="6400800" cy="3995750"/>
          </a:xfrm>
        </p:spPr>
        <p:txBody>
          <a:bodyPr/>
          <a:lstStyle/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3 Imagen" descr="http://upload.wikimedia.org/wikipedia/commons/thumb/7/7a/Illu_capillarySpanish.jpg/220px-Illu_capillarySpanish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772816"/>
            <a:ext cx="5381790" cy="373358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small" spc="20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Arteriolas</a:t>
            </a:r>
            <a:endParaRPr kumimoji="0" lang="es-ES" sz="3600" b="0" i="0" u="none" strike="noStrike" kern="1200" cap="small" spc="2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http://www.juntadeandalucia.es/averroes/~29701428/salud/nuevima/capilar2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132856"/>
            <a:ext cx="5955574" cy="344555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small" spc="20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Capilares</a:t>
            </a:r>
            <a:endParaRPr kumimoji="0" lang="es-ES" sz="3600" b="0" i="0" u="none" strike="noStrike" kern="1200" cap="small" spc="2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http://fotos.imagenesdeposito.com/imagenes/a/arteria_arteriola_vena_venula-16176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844824"/>
            <a:ext cx="5375519" cy="365245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small" spc="20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Vénulas y Venas</a:t>
            </a:r>
            <a:endParaRPr kumimoji="0" lang="es-ES" sz="3600" b="0" i="0" u="none" strike="noStrike" kern="1200" cap="small" spc="2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Volúmenes de Sangre…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4313" t="14391" r="33869" b="9813"/>
          <a:stretch>
            <a:fillRect/>
          </a:stretch>
        </p:blipFill>
        <p:spPr bwMode="auto">
          <a:xfrm>
            <a:off x="2448272" y="1484784"/>
            <a:ext cx="6084168" cy="511256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200" dirty="0" smtClean="0"/>
              <a:t>Superficie Transversal</a:t>
            </a:r>
            <a:endParaRPr lang="es-E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7391" t="30141" r="26121" b="38360"/>
          <a:stretch>
            <a:fillRect/>
          </a:stretch>
        </p:blipFill>
        <p:spPr bwMode="auto">
          <a:xfrm>
            <a:off x="2339244" y="2636912"/>
            <a:ext cx="6553236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Abrir llave"/>
          <p:cNvSpPr/>
          <p:nvPr/>
        </p:nvSpPr>
        <p:spPr>
          <a:xfrm>
            <a:off x="2051720" y="4581128"/>
            <a:ext cx="288032" cy="1080120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9512" y="4798893"/>
            <a:ext cx="1518685" cy="64633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GT" dirty="0" smtClean="0"/>
              <a:t>“Gran Reserva</a:t>
            </a:r>
          </a:p>
          <a:p>
            <a:pPr algn="ctr"/>
            <a:r>
              <a:rPr lang="es-GT" dirty="0" smtClean="0"/>
              <a:t> Venosa”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">
  <a:themeElements>
    <a:clrScheme name="Pizarra">
      <a:dk1>
        <a:sysClr val="windowText" lastClr="000000"/>
      </a:dk1>
      <a:lt1>
        <a:sysClr val="window" lastClr="FFFFFF"/>
      </a:lt1>
      <a:dk2>
        <a:srgbClr val="433838"/>
      </a:dk2>
      <a:lt2>
        <a:srgbClr val="D8D8DC"/>
      </a:lt2>
      <a:accent1>
        <a:srgbClr val="9AA977"/>
      </a:accent1>
      <a:accent2>
        <a:srgbClr val="7BA8A9"/>
      </a:accent2>
      <a:accent3>
        <a:srgbClr val="907E8C"/>
      </a:accent3>
      <a:accent4>
        <a:srgbClr val="6AA07E"/>
      </a:accent4>
      <a:accent5>
        <a:srgbClr val="A5826D"/>
      </a:accent5>
      <a:accent6>
        <a:srgbClr val="BAB5A6"/>
      </a:accent6>
      <a:hlink>
        <a:srgbClr val="50797A"/>
      </a:hlink>
      <a:folHlink>
        <a:srgbClr val="806268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3365</TotalTime>
  <Words>764</Words>
  <Application>Microsoft Office PowerPoint</Application>
  <PresentationFormat>Presentación en pantalla (4:3)</PresentationFormat>
  <Paragraphs>131</Paragraphs>
  <Slides>41</Slides>
  <Notes>3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2" baseType="lpstr">
      <vt:lpstr>Mod</vt:lpstr>
      <vt:lpstr>Circulación Sanguínea, biofísica de la presión, flujo y resistencia</vt:lpstr>
      <vt:lpstr>Diapositiva 2</vt:lpstr>
      <vt:lpstr>Componentes Funcionales de la circulación</vt:lpstr>
      <vt:lpstr>Arterias</vt:lpstr>
      <vt:lpstr>Diapositiva 5</vt:lpstr>
      <vt:lpstr>Diapositiva 6</vt:lpstr>
      <vt:lpstr>Diapositiva 7</vt:lpstr>
      <vt:lpstr>Volúmenes de Sangre…</vt:lpstr>
      <vt:lpstr>Superficie Transversal</vt:lpstr>
      <vt:lpstr>Velocidad según la superficie transversal (área)</vt:lpstr>
      <vt:lpstr>Diapositiva 11</vt:lpstr>
      <vt:lpstr>Diapositiva 12</vt:lpstr>
      <vt:lpstr>Presiones Sanguíneas Normales en Decúbito…</vt:lpstr>
      <vt:lpstr>Principios Básicos de la función Circulatoria…</vt:lpstr>
      <vt:lpstr>Diapositiva 15</vt:lpstr>
      <vt:lpstr>Interrelaciones entre el Flujo Sanguíneo(Q-F), Presión y Resistencia</vt:lpstr>
      <vt:lpstr>Flujo de Sangre Laminar Vs Turbulento en los Vasos Sanguíneos…</vt:lpstr>
      <vt:lpstr>Flujo de Sangre Laminar Vs Turbulento en los Vasos Sanguíneos…</vt:lpstr>
      <vt:lpstr>Flujo de Sangre Laminar Vs Turbulento en los Vasos Sanguíneos…</vt:lpstr>
      <vt:lpstr>Interrelaciones entre el Flujo Sanguíneo, Presión y Resistencia</vt:lpstr>
      <vt:lpstr>Interrelaciones entre el Flujo Sanguíneo, Presión y Resistencia</vt:lpstr>
      <vt:lpstr>Interrelaciones entre el Flujo Sanguíneo, Presión y Resistencia</vt:lpstr>
      <vt:lpstr>Diapositiva 23</vt:lpstr>
      <vt:lpstr>Gasto Cardíaco y Retorno Venoso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Curvas de Retorno Venoso</vt:lpstr>
      <vt:lpstr>Diapositiva 34</vt:lpstr>
      <vt:lpstr>Diapositiva 35</vt:lpstr>
      <vt:lpstr>Curvas de Retorno Venoso</vt:lpstr>
      <vt:lpstr>Diapositiva 37</vt:lpstr>
      <vt:lpstr>Diapositiva 38</vt:lpstr>
      <vt:lpstr>Diapositiva 39</vt:lpstr>
      <vt:lpstr>Diapositiva 40</vt:lpstr>
      <vt:lpstr>Muchas Gracias!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TECNICA DE MACHALA FACULTAD DE CIENCIAS QUIMICAS Y DE LA SALUD ESCUELA DE MEDICINA</dc:title>
  <dc:creator>User</dc:creator>
  <cp:lastModifiedBy>Johnnathan</cp:lastModifiedBy>
  <cp:revision>20</cp:revision>
  <dcterms:created xsi:type="dcterms:W3CDTF">2010-06-20T14:02:19Z</dcterms:created>
  <dcterms:modified xsi:type="dcterms:W3CDTF">2014-05-30T05:15:55Z</dcterms:modified>
</cp:coreProperties>
</file>